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850" r:id="rId1"/>
  </p:sldMasterIdLst>
  <p:notesMasterIdLst>
    <p:notesMasterId r:id="rId22"/>
  </p:notesMasterIdLst>
  <p:handoutMasterIdLst>
    <p:handoutMasterId r:id="rId23"/>
  </p:handoutMasterIdLst>
  <p:sldIdLst>
    <p:sldId id="1719" r:id="rId2"/>
    <p:sldId id="1856" r:id="rId3"/>
    <p:sldId id="1660" r:id="rId4"/>
    <p:sldId id="1890" r:id="rId5"/>
    <p:sldId id="2240" r:id="rId6"/>
    <p:sldId id="1906" r:id="rId7"/>
    <p:sldId id="1861" r:id="rId8"/>
    <p:sldId id="1907" r:id="rId9"/>
    <p:sldId id="1893" r:id="rId10"/>
    <p:sldId id="2242" r:id="rId11"/>
    <p:sldId id="2243" r:id="rId12"/>
    <p:sldId id="1857" r:id="rId13"/>
    <p:sldId id="1670" r:id="rId14"/>
    <p:sldId id="1895" r:id="rId15"/>
    <p:sldId id="2239" r:id="rId16"/>
    <p:sldId id="2244" r:id="rId17"/>
    <p:sldId id="2249" r:id="rId18"/>
    <p:sldId id="2248" r:id="rId19"/>
    <p:sldId id="1903" r:id="rId20"/>
    <p:sldId id="1862" r:id="rId21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A073DAE3-B461-442F-A3D3-6642BD875E45}">
          <p14:sldIdLst>
            <p14:sldId id="1719"/>
            <p14:sldId id="1856"/>
            <p14:sldId id="1660"/>
            <p14:sldId id="1890"/>
            <p14:sldId id="2240"/>
            <p14:sldId id="1906"/>
            <p14:sldId id="1861"/>
            <p14:sldId id="1907"/>
            <p14:sldId id="1893"/>
            <p14:sldId id="2242"/>
            <p14:sldId id="2243"/>
            <p14:sldId id="1857"/>
            <p14:sldId id="1670"/>
            <p14:sldId id="1895"/>
            <p14:sldId id="2239"/>
            <p14:sldId id="2244"/>
            <p14:sldId id="2249"/>
            <p14:sldId id="2248"/>
            <p14:sldId id="1903"/>
            <p14:sldId id="18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43A5E"/>
    <a:srgbClr val="D0DAF1"/>
    <a:srgbClr val="0078D4"/>
    <a:srgbClr val="1A1A1A"/>
    <a:srgbClr val="00BCF2"/>
    <a:srgbClr val="40CDF5"/>
    <a:srgbClr val="40587C"/>
    <a:srgbClr val="00B0E3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364" autoAdjust="0"/>
  </p:normalViewPr>
  <p:slideViewPr>
    <p:cSldViewPr snapToGrid="0">
      <p:cViewPr varScale="1">
        <p:scale>
          <a:sx n="76" d="100"/>
          <a:sy n="76" d="100"/>
        </p:scale>
        <p:origin x="19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240" d="100"/>
          <a:sy n="240" d="100"/>
        </p:scale>
        <p:origin x="534" y="-47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B7DDC-611C-4FBE-B231-07AA3559C3B4}" type="datetime8">
              <a:rPr lang="en-US" smtClean="0">
                <a:latin typeface="Segoe UI" pitchFamily="34" charset="0"/>
              </a:rPr>
              <a:t>7/7/2024 10:46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EA97CD4C-B3D8-4975-AE7D-A9A9ABAD507A}" type="datetime8">
              <a:rPr lang="en-US" smtClean="0"/>
              <a:t>7/7/2024 10:46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src.nist.gov/publications/detail/sp/800-145/fina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0" dirty="0">
                <a:solidFill>
                  <a:srgbClr val="2061BC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 (Body)"/>
              </a:rPr>
              <a:t>https://learn.microsoft.com/training/paths/microsoft-azure-fundamentals-describe-cloud-concepts/</a:t>
            </a:r>
          </a:p>
          <a:p>
            <a:endParaRPr lang="en-US" sz="9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/>
              <a:t>The notes section of the PPT will call out any free Learn sandbox exercises available and provide direct links that can be shared with students.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7B6BB1E-13C5-4C20-BF2D-887D6039BCEF}" type="datetime8">
              <a:rPr lang="en-US" smtClean="0"/>
              <a:t>7/7/2024 10:46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95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https://learn.microsoft.com/training/modules/describe-cloud-compute/6-describe-consumption-based-model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1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Capital expenditure (</a:t>
            </a:r>
            <a:r>
              <a:rPr lang="en-US" sz="1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CapEx</a:t>
            </a: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Spend on physical infrastructure upfront.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Deduct the expense from your tax bill.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upfront cost, but the value of your investment reduces over time.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Operational expenditure (</a:t>
            </a:r>
            <a:r>
              <a:rPr lang="en-US" sz="1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OpEx</a:t>
            </a: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Spend on services or products as needed.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 billed immediately.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Deduct the expense from your tax bill in the same year.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upfront cost, pay-as-you-use.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3BA3A1C-AE6D-43F8-BDDA-372FC880022B}" type="datetime8">
              <a:rPr lang="en-US" smtClean="0"/>
              <a:t>7/7/2024 10:46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397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https://learn.microsoft.com/training/modules/describe-cloud-compute/6-describe-consumption-based-model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consumption-based model brings with it many benefits, including: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upfront costs.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need to purchase and manage costly infrastructure that may or may not be used to its full extent.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ability to pay for additional resources when they are needed.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ability to stop paying for resources that are no longer needed.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DE44FAD-A05D-4E5C-88C7-CD884B9A721D}" type="datetime8">
              <a:rPr lang="en-US" smtClean="0"/>
              <a:t>7/7/2024 10:46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458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https://learn.microsoft.com/training/modules/describe-benefits-use-cloud-services/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9F60A62-4035-476C-ACD6-77781131797D}" type="datetime8">
              <a:rPr lang="en-US" smtClean="0"/>
              <a:t>7/7/2024 10:46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884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https://learn.microsoft.com/training/modules/describe-benefits-use-cloud-services/2-high-availability-scalability-cloud</a:t>
            </a:r>
          </a:p>
          <a:p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https://learn.microsoft.com/training/modules/describe-benefits-use-cloud-services/3-reliability-predictability-cloud</a:t>
            </a:r>
          </a:p>
          <a:p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https://learn.microsoft.com/training/modules/describe-benefits-use-cloud-services/4-security-governance-cloud</a:t>
            </a:r>
          </a:p>
          <a:p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https://learn.microsoft.com/training/modules/describe-benefits-use-cloud-services/5-manageability-cloud</a:t>
            </a:r>
          </a:p>
          <a:p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92A6D62-06E0-4609-808C-4BE4432653F5}" type="datetime8">
              <a:rPr lang="en-US" smtClean="0"/>
              <a:t>7/7/2024 10:46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https://learn.microsoft.com/training/modules/describe-cloud-service-types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F87927B4-1FF0-49E0-8286-ACBCEB1E77F0}" type="datetime8">
              <a:rPr lang="en-US" smtClean="0"/>
              <a:t>7/7/2024 10:46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981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https://learn.microsoft.com/training/modules/describe-cloud-service-types/1-introduction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D5AB49E-9D96-47E5-A957-031AB3219E14}" type="datetime8">
              <a:rPr lang="en-US" smtClean="0"/>
              <a:t>7/7/2024 10:46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047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https://learn.microsoft.com/training/modules/describe-cloud-service-types/2-describe-infrastructure-service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more information on IaaS, go to </a:t>
            </a:r>
            <a:r>
              <a:rPr lang="en-IE" sz="18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https://azure.microsoft.com/resources/cloud-computing-dictionary/what-is-iaas/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 basic cloud computing services category.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 pay-as-you-go IT infrastructure by renting servers, virtual machines, storage, networks, and operating systems from a cloud provider.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Instant computing infrastructure, provisioned and managed over the internet.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FD42E31-1AB7-4A76-A37A-1B5ABD0A2B94}" type="datetime8">
              <a:rPr lang="en-US" smtClean="0"/>
              <a:t>7/7/2024 10:46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849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https://learn.microsoft.com/training/modules/describe-cloud-service-types/3-describe-platform-service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more information on PaaS, go to </a:t>
            </a:r>
            <a:r>
              <a:rPr lang="en-IE" sz="18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https://azure.microsoft.com/resources/cloud-computing-dictionary/what-is-paas/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Provides an environment for building, testing, and deploying software applications.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Helps create applications quickly, without focusing on managing underlying infrastructure.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E829888-F0FD-4914-93EF-36AF9A992AC9}" type="datetime8">
              <a:rPr lang="en-US" smtClean="0"/>
              <a:t>7/7/2024 10:46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22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https://learn.microsoft.com/training/modules/describe-cloud-service-types/4-describe-software-service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E" sz="11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Common usage scenarios: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Examples of Microsoft SaaS services include Microsoft Office 365, Skype, and Microsoft Dynamics CRM Online.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more information on SaaS, go to </a:t>
            </a:r>
            <a:r>
              <a:rPr lang="en-IE" sz="18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https://azure.microsoft.com/resources/cloud-computing-dictionary/what-is-saas/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A5EA8C1-60C8-4B30-9051-7568CB777DD7}" type="datetime8">
              <a:rPr lang="en-US" smtClean="0"/>
              <a:t>7/7/2024 10:46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123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/>
              <a:t>https://learn.microsoft.com/training/modules/describe-cloud-compute/4-describe-shared-responsibility-model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900" dirty="0"/>
          </a:p>
          <a:p>
            <a:r>
              <a:rPr lang="en-US" sz="900" dirty="0"/>
              <a:t>IaaS, PaaS, and SaaS have dedicated topics, coming up. </a:t>
            </a:r>
          </a:p>
          <a:p>
            <a:endParaRPr lang="en-US" sz="9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517916-DC52-4586-A62F-F91A4093A9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7/7/2024 10:46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831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D038E80-5A0B-42C9-8EF5-20D5FDD4543A}" type="datetime8">
              <a:rPr lang="en-US" smtClean="0"/>
              <a:t>7/7/2024 10:46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333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9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01C500F-9B3E-4290-9B9E-1261A371F5E6}" type="datetime8">
              <a:rPr lang="en-US" smtClean="0"/>
              <a:t>7/7/2024 10:46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91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FDD834-91E9-4D0F-AEEC-6663903FA8A9}" type="datetime8">
              <a:rPr lang="en-US" smtClean="0"/>
              <a:t>7/7/2024 10:46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https://learn.microsoft.com/training/modules/describe-cloud-compute/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BDA5498-1BA8-42E2-BF24-970D535CD7E7}" type="datetime8">
              <a:rPr lang="en-US" smtClean="0"/>
              <a:t>7/7/2024 10:46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02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82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https://learn.microsoft.com/training/modules/describe-cloud-compute/3-what-cloud-compute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>
              <a:latin typeface="+mn-lt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Cloud computing is: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model for enabling on-demand access to a shared pool of configurable computing resources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―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servers, network, storage, applications, and services.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Ubiquitous, convenient, on-demand network access.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Rapidly provisioned and released with minimal management effort or service provider interaction.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Definitions can be found at: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hlinkClick r:id="rId3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NIST definition - https://csrc.nist.gov/publications/detail/sp/800-145/final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882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28CCCB-5AC6-42E2-9EBE-0BD71AB1012A}" type="datetime8">
              <a:rPr lang="en-US" smtClean="0"/>
              <a:t>7/7/2024 10:46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01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E" sz="28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https://learn.microsoft.com/training/modules/describe-cloud-compute/5-define-cloud-models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800" dirty="0"/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Owned and operated by the organization that uses cloud resources.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Organizations create a cloud environment in their datacenter.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Self-service access to compute resources provided to users within the organization.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Organizations are responsible for operating the services they provide.</a:t>
            </a:r>
          </a:p>
          <a:p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C8F1E90-FAC7-4AC5-A8B0-B39F5EEB76F6}" type="datetime8">
              <a:rPr lang="en-US" smtClean="0"/>
              <a:t>7/7/2024 10:46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23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https://learn.microsoft.com/training/modules/describe-cloud-compute/5-define-cloud-models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US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What are public, private, and hybrid clouds? - https://azure.microsoft.com/resources/cloud-computing-dictionary/what-are-private-public-hybrid-clouds/</a:t>
            </a:r>
          </a:p>
          <a:p>
            <a:endParaRPr lang="en-US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0C68561-265A-4CFA-82C0-8F6741715024}" type="datetime8">
              <a:rPr lang="en-US" smtClean="0"/>
              <a:t>7/7/2024 10:46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72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IE" sz="11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https://learn.microsoft.com/training/modules/describe-cloud-compute/5-define-cloud-models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11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Hybrid cloud models have the following characteristics: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Resource location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Specific resources are run or used in a public cloud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―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others are run or used in a private cloud.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 and efficiency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Hybrid cloud models allow an organization to leverage some of the benefits of cost, efficiency, and scale that are available with a public cloud model.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Organizations retain management control in private clouds.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Skills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Technical skills are still required to maintain the private cloud and ensure both cloud models can operate together.</a:t>
            </a:r>
          </a:p>
          <a:p>
            <a:pPr algn="l"/>
            <a:endParaRPr lang="en-US" sz="1100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BA94334-184A-4297-981D-5507F1100F3B}" type="datetime8">
              <a:rPr lang="en-US" smtClean="0"/>
              <a:t>7/7/2024 10:46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682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https://learn.microsoft.com/training/modules/describe-cloud-compute/5-define-cloud-models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US" sz="9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F678B03A-D38A-4B1C-AB5B-DA7D3EA5BCD2}" type="datetime8">
              <a:rPr lang="en-US" smtClean="0"/>
              <a:t>7/7/2024 10:46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16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44253EDB-56F0-1036-A65B-02ABC067A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74512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0402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website screenshot here or click or tap 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481D8892-E962-43F0-5F5F-08F524F7E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69779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796286D3-2BE2-274E-2C22-7C5E05965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844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CF739926-D45E-64CA-0DB0-97104E14A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03976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F16CAC6C-E57B-D312-6754-C68FA11C5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39446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4120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8189027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4340E81D-820D-EB95-DECF-8E23BA57E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09195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0B703353-C9ED-0F6F-D7CB-28042BD05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39686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61640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BC534918-4E28-3067-DE75-AAF487EA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179995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5E5F3DC3-1739-4680-A88C-C7B8F0E6D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10106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5646CF9B-C3C6-BF79-10C9-634FDE6DD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0F5475-3B44-242B-B1A2-3792560DFA83}"/>
              </a:ext>
            </a:extLst>
          </p:cNvPr>
          <p:cNvSpPr/>
          <p:nvPr userDrawn="1"/>
        </p:nvSpPr>
        <p:spPr bwMode="auto">
          <a:xfrm>
            <a:off x="12407900" y="0"/>
            <a:ext cx="558800" cy="482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1EBC0-854A-5688-FF3C-45515E483E5C}"/>
              </a:ext>
            </a:extLst>
          </p:cNvPr>
          <p:cNvSpPr/>
          <p:nvPr userDrawn="1"/>
        </p:nvSpPr>
        <p:spPr bwMode="auto">
          <a:xfrm>
            <a:off x="12407900" y="570345"/>
            <a:ext cx="558800" cy="482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9E4A98-A4F7-D8F1-A6C5-85839D9AF653}"/>
              </a:ext>
            </a:extLst>
          </p:cNvPr>
          <p:cNvSpPr/>
          <p:nvPr userDrawn="1"/>
        </p:nvSpPr>
        <p:spPr bwMode="auto">
          <a:xfrm>
            <a:off x="12407900" y="1140690"/>
            <a:ext cx="558800" cy="482600"/>
          </a:xfrm>
          <a:prstGeom prst="rect">
            <a:avLst/>
          </a:prstGeom>
          <a:solidFill>
            <a:srgbClr val="8DC8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F061A3-576A-EC15-368D-344D6E45C500}"/>
              </a:ext>
            </a:extLst>
          </p:cNvPr>
          <p:cNvSpPr/>
          <p:nvPr userDrawn="1"/>
        </p:nvSpPr>
        <p:spPr bwMode="auto">
          <a:xfrm>
            <a:off x="12407900" y="1711035"/>
            <a:ext cx="558800" cy="482600"/>
          </a:xfrm>
          <a:prstGeom prst="rect">
            <a:avLst/>
          </a:prstGeom>
          <a:solidFill>
            <a:srgbClr val="FFB3B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5B7EBE-BFA2-8FEF-910E-C6316FACDC41}"/>
              </a:ext>
            </a:extLst>
          </p:cNvPr>
          <p:cNvSpPr/>
          <p:nvPr userDrawn="1"/>
        </p:nvSpPr>
        <p:spPr bwMode="auto">
          <a:xfrm>
            <a:off x="12407900" y="2281380"/>
            <a:ext cx="558800" cy="482600"/>
          </a:xfrm>
          <a:prstGeom prst="rect">
            <a:avLst/>
          </a:prstGeom>
          <a:solidFill>
            <a:srgbClr val="F5C7B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0038CA-3181-3D50-EB44-82DF12453F98}"/>
              </a:ext>
            </a:extLst>
          </p:cNvPr>
          <p:cNvSpPr/>
          <p:nvPr userDrawn="1"/>
        </p:nvSpPr>
        <p:spPr bwMode="auto">
          <a:xfrm>
            <a:off x="12407900" y="2851725"/>
            <a:ext cx="558800" cy="482600"/>
          </a:xfrm>
          <a:prstGeom prst="rect">
            <a:avLst/>
          </a:prstGeom>
          <a:solidFill>
            <a:srgbClr val="DCC3D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1037B5-1689-3897-702A-C31D550212FD}"/>
              </a:ext>
            </a:extLst>
          </p:cNvPr>
          <p:cNvSpPr/>
          <p:nvPr userDrawn="1"/>
        </p:nvSpPr>
        <p:spPr bwMode="auto">
          <a:xfrm>
            <a:off x="12407900" y="3422070"/>
            <a:ext cx="558800" cy="482600"/>
          </a:xfrm>
          <a:prstGeom prst="rect">
            <a:avLst/>
          </a:prstGeom>
          <a:solidFill>
            <a:srgbClr val="BCD9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F503AE-C481-827A-D939-F51084FAB13A}"/>
              </a:ext>
            </a:extLst>
          </p:cNvPr>
          <p:cNvSpPr/>
          <p:nvPr userDrawn="1"/>
        </p:nvSpPr>
        <p:spPr bwMode="auto">
          <a:xfrm>
            <a:off x="12407900" y="3992418"/>
            <a:ext cx="558800" cy="482600"/>
          </a:xfrm>
          <a:prstGeom prst="rect">
            <a:avLst/>
          </a:prstGeom>
          <a:solidFill>
            <a:srgbClr val="FFD5D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09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2" r:id="rId1"/>
    <p:sldLayoutId id="2147484853" r:id="rId2"/>
    <p:sldLayoutId id="2147484859" r:id="rId3"/>
    <p:sldLayoutId id="2147484860" r:id="rId4"/>
    <p:sldLayoutId id="2147484861" r:id="rId5"/>
    <p:sldLayoutId id="2147484863" r:id="rId6"/>
    <p:sldLayoutId id="2147484865" r:id="rId7"/>
    <p:sldLayoutId id="2147484869" r:id="rId8"/>
    <p:sldLayoutId id="2147484873" r:id="rId9"/>
    <p:sldLayoutId id="2147484879" r:id="rId10"/>
    <p:sldLayoutId id="2147484881" r:id="rId11"/>
    <p:sldLayoutId id="2147484889" r:id="rId12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4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9912" y="2813447"/>
            <a:ext cx="5686955" cy="1846659"/>
          </a:xfrm>
        </p:spPr>
        <p:txBody>
          <a:bodyPr/>
          <a:lstStyle/>
          <a:p>
            <a:r>
              <a:rPr lang="en-US" dirty="0"/>
              <a:t>AZ-900T00</a:t>
            </a:r>
            <a:br>
              <a:rPr lang="en-US" dirty="0"/>
            </a:br>
            <a:r>
              <a:rPr lang="en-US" dirty="0"/>
              <a:t>Learning path 01: </a:t>
            </a:r>
            <a:br>
              <a:rPr lang="en-US" dirty="0"/>
            </a:br>
            <a:r>
              <a:rPr lang="en-US" dirty="0"/>
              <a:t>Cloud concepts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CFFFB52-B78C-F640-CF16-1B607BC0F1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3585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24E909-BB9C-73C6-6C1A-2095E50C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</a:t>
            </a:r>
            <a:r>
              <a:rPr lang="en-US" dirty="0" err="1"/>
              <a:t>CapEx</a:t>
            </a:r>
            <a:r>
              <a:rPr lang="en-US" dirty="0"/>
              <a:t> vs. </a:t>
            </a:r>
            <a:r>
              <a:rPr lang="en-US" dirty="0" err="1"/>
              <a:t>OpEx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53F720-CF0F-546E-BBC8-8BA717CC93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338554"/>
          </a:xfrm>
        </p:spPr>
        <p:txBody>
          <a:bodyPr/>
          <a:lstStyle/>
          <a:p>
            <a:r>
              <a:rPr lang="en-US" sz="2200" dirty="0"/>
              <a:t>Capital expenditure (</a:t>
            </a:r>
            <a:r>
              <a:rPr lang="en-US" sz="2200" dirty="0" err="1"/>
              <a:t>CapEx</a:t>
            </a:r>
            <a:r>
              <a:rPr lang="en-US" sz="2200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595DF6-683E-AAAA-1723-9BFE35123F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4987096" cy="1261884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The upfront spending of money on physical infrastructure.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Costs from </a:t>
            </a:r>
            <a:r>
              <a:rPr lang="en-US" sz="1800" dirty="0" err="1"/>
              <a:t>CapEx</a:t>
            </a:r>
            <a:r>
              <a:rPr lang="en-US" sz="1800" dirty="0"/>
              <a:t> have a value that reduces over time.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A4416E-02E9-1C52-3091-510548D048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338554"/>
          </a:xfrm>
        </p:spPr>
        <p:txBody>
          <a:bodyPr/>
          <a:lstStyle/>
          <a:p>
            <a:r>
              <a:rPr lang="en-US" sz="2200" dirty="0"/>
              <a:t>Operational expenditure (</a:t>
            </a:r>
            <a:r>
              <a:rPr lang="en-US" sz="2200" dirty="0" err="1"/>
              <a:t>OpEx</a:t>
            </a:r>
            <a:r>
              <a:rPr lang="en-US" sz="2200" dirty="0"/>
              <a:t>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E624673-7BFE-0FCC-9002-3B4B5DFD1C9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984885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Spend on products and services as needed, </a:t>
            </a:r>
            <a:br>
              <a:rPr lang="en-US" sz="1800" dirty="0"/>
            </a:br>
            <a:r>
              <a:rPr lang="en-US" sz="1800" dirty="0"/>
              <a:t>pay-as-you-go. 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Get billed immediately.</a:t>
            </a:r>
          </a:p>
        </p:txBody>
      </p:sp>
      <p:pic>
        <p:nvPicPr>
          <p:cNvPr id="11" name="Picture 10" descr="Two sided graphic to show a larger dollar bill on the left, and several smaller dollar bills on the right.  This represents that CapEx (left) usually results in large bulk expenses; while OpEx (right) results in savings and many smaller expenses.">
            <a:extLst>
              <a:ext uri="{FF2B5EF4-FFF2-40B4-BE49-F238E27FC236}">
                <a16:creationId xmlns:a16="http://schemas.microsoft.com/office/drawing/2014/main" id="{0EA2DEDF-0035-4D5D-A0AD-40E5D03FD25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-11703" t="-11962" r="-11703" b="-11962"/>
          <a:stretch/>
        </p:blipFill>
        <p:spPr>
          <a:xfrm>
            <a:off x="586389" y="3624263"/>
            <a:ext cx="11013473" cy="2286000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27164DF-E727-B206-DAC6-E02B2F394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5476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7C7BC6F0-AAA3-1E2B-6D99-6CC8C9ECD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0" y="585216"/>
            <a:ext cx="11011602" cy="369332"/>
          </a:xfrm>
        </p:spPr>
        <p:txBody>
          <a:bodyPr/>
          <a:lstStyle/>
          <a:p>
            <a:r>
              <a:rPr lang="en-US" dirty="0"/>
              <a:t>Consumption-based model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26AD2B7-538A-49EE-CF99-333B0586B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11018097" cy="677108"/>
          </a:xfrm>
        </p:spPr>
        <p:txBody>
          <a:bodyPr/>
          <a:lstStyle/>
          <a:p>
            <a:r>
              <a:rPr lang="en-US" sz="2200" b="0" i="0" dirty="0">
                <a:effectLst/>
                <a:latin typeface="+mn-lt"/>
              </a:rPr>
              <a:t>Cloud service providers operate on a </a:t>
            </a:r>
            <a:r>
              <a:rPr lang="en-US" sz="2200" i="0" dirty="0">
                <a:effectLst/>
                <a:latin typeface="+mn-lt"/>
              </a:rPr>
              <a:t>consumption-based model, </a:t>
            </a:r>
            <a:r>
              <a:rPr lang="en-US" sz="2200" b="0" i="0" dirty="0">
                <a:effectLst/>
                <a:latin typeface="+mn-lt"/>
              </a:rPr>
              <a:t>which means that end users only pay for the resources that they use.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8538A0F-6BC7-A383-9189-12A09F2CBD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440701"/>
            <a:ext cx="11013473" cy="1231106"/>
          </a:xfrm>
        </p:spPr>
        <p:txBody>
          <a:bodyPr/>
          <a:lstStyle/>
          <a:p>
            <a:pPr marL="347663" indent="-228600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Better cost prediction.</a:t>
            </a:r>
          </a:p>
          <a:p>
            <a:pPr marL="347663" indent="-228600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Prices for individual resources and services are provided.</a:t>
            </a:r>
          </a:p>
          <a:p>
            <a:pPr marL="347663" indent="-228600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Billing is based on actual usage.</a:t>
            </a:r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3174C8D7-DBE2-6204-2AB1-4A8281137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059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6B422D-E1DF-3E3B-FA53-0EF2C1FC6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Cloud benefits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330CD4-1019-7FA8-4388-4BD9358BD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3920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8B498F-DDB1-EBE4-D467-6F855501A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/>
          <a:p>
            <a:r>
              <a:rPr lang="en-US" dirty="0">
                <a:cs typeface="Segoe UI"/>
              </a:rPr>
              <a:t>Cloud benefits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C8A6AD-E734-181A-6B7F-64A307841C94}"/>
              </a:ext>
            </a:extLst>
          </p:cNvPr>
          <p:cNvSpPr>
            <a:spLocks/>
          </p:cNvSpPr>
          <p:nvPr/>
        </p:nvSpPr>
        <p:spPr bwMode="auto">
          <a:xfrm>
            <a:off x="588261" y="1799772"/>
            <a:ext cx="5442300" cy="65223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High availability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35B28D-5557-F155-EB50-9E9A14C6FE82}"/>
              </a:ext>
            </a:extLst>
          </p:cNvPr>
          <p:cNvSpPr>
            <a:spLocks/>
          </p:cNvSpPr>
          <p:nvPr/>
        </p:nvSpPr>
        <p:spPr bwMode="auto">
          <a:xfrm>
            <a:off x="6157561" y="1799772"/>
            <a:ext cx="5442300" cy="65223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Elasticity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5512A5-A123-66CC-4E8D-7CA1ACA87113}"/>
              </a:ext>
            </a:extLst>
          </p:cNvPr>
          <p:cNvSpPr>
            <a:spLocks/>
          </p:cNvSpPr>
          <p:nvPr/>
        </p:nvSpPr>
        <p:spPr bwMode="auto">
          <a:xfrm>
            <a:off x="588261" y="2579007"/>
            <a:ext cx="5442300" cy="65223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Scalability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05D92D-F83F-11D9-2F67-B487D0864DF1}"/>
              </a:ext>
            </a:extLst>
          </p:cNvPr>
          <p:cNvSpPr>
            <a:spLocks/>
          </p:cNvSpPr>
          <p:nvPr/>
        </p:nvSpPr>
        <p:spPr bwMode="auto">
          <a:xfrm>
            <a:off x="6157561" y="2579007"/>
            <a:ext cx="5442300" cy="65223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Reliability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02DAE7-EDB5-FD14-3E9A-5E6F293B62E2}"/>
              </a:ext>
            </a:extLst>
          </p:cNvPr>
          <p:cNvSpPr>
            <a:spLocks/>
          </p:cNvSpPr>
          <p:nvPr/>
        </p:nvSpPr>
        <p:spPr bwMode="auto">
          <a:xfrm>
            <a:off x="588261" y="3358243"/>
            <a:ext cx="5442300" cy="65223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Predictability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61CD6C-474F-DE2E-783A-387DC3862C0C}"/>
              </a:ext>
            </a:extLst>
          </p:cNvPr>
          <p:cNvSpPr>
            <a:spLocks/>
          </p:cNvSpPr>
          <p:nvPr/>
        </p:nvSpPr>
        <p:spPr bwMode="auto">
          <a:xfrm>
            <a:off x="6157561" y="3358243"/>
            <a:ext cx="5442300" cy="65223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Security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57482C-9E69-F11A-5BCE-FD09594285FC}"/>
              </a:ext>
            </a:extLst>
          </p:cNvPr>
          <p:cNvSpPr>
            <a:spLocks/>
          </p:cNvSpPr>
          <p:nvPr/>
        </p:nvSpPr>
        <p:spPr bwMode="auto">
          <a:xfrm>
            <a:off x="588261" y="4137478"/>
            <a:ext cx="5442300" cy="65223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Governance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AF9A42-D4CA-B46F-47ED-5D2D1B00E0BF}"/>
              </a:ext>
            </a:extLst>
          </p:cNvPr>
          <p:cNvSpPr>
            <a:spLocks/>
          </p:cNvSpPr>
          <p:nvPr/>
        </p:nvSpPr>
        <p:spPr bwMode="auto">
          <a:xfrm>
            <a:off x="6157561" y="4137478"/>
            <a:ext cx="5442300" cy="65223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Manageability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EB54C8C-087F-350C-F00E-F77725052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D10B70-1057-EC8D-CC10-14C37E323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3384610"/>
            <a:ext cx="6345239" cy="615553"/>
          </a:xfrm>
        </p:spPr>
        <p:txBody>
          <a:bodyPr/>
          <a:lstStyle/>
          <a:p>
            <a:r>
              <a:rPr lang="en-US" dirty="0"/>
              <a:t>Cloud service types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AF68708-AC05-FA79-BBCA-619ACAAAF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7633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503919A-0110-2187-9702-4A210E05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Cloud services―objective domain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94F090-257F-3E6C-6505-1A068D70C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2308324"/>
          </a:xfrm>
        </p:spPr>
        <p:txBody>
          <a:bodyPr/>
          <a:lstStyle/>
          <a:p>
            <a:pPr marL="292100" indent="-292100">
              <a:spcBef>
                <a:spcPts val="1200"/>
              </a:spcBef>
            </a:pPr>
            <a:r>
              <a:rPr lang="en-US" sz="2200" dirty="0"/>
              <a:t>Describe infrastructure as a service (IaaS).</a:t>
            </a:r>
          </a:p>
          <a:p>
            <a:pPr marL="292100" indent="-292100">
              <a:spcBef>
                <a:spcPts val="1200"/>
              </a:spcBef>
            </a:pPr>
            <a:r>
              <a:rPr lang="en-US" sz="2200" dirty="0"/>
              <a:t>Describe platform as a service (PaaS).</a:t>
            </a:r>
          </a:p>
          <a:p>
            <a:pPr marL="292100" indent="-292100">
              <a:spcBef>
                <a:spcPts val="1200"/>
              </a:spcBef>
            </a:pPr>
            <a:r>
              <a:rPr lang="en-US" sz="2200" dirty="0"/>
              <a:t>Describe software as a service (SaaS).</a:t>
            </a:r>
          </a:p>
          <a:p>
            <a:pPr marL="292100" indent="-292100">
              <a:spcBef>
                <a:spcPts val="1200"/>
              </a:spcBef>
            </a:pPr>
            <a:r>
              <a:rPr lang="en-US" sz="2200" dirty="0"/>
              <a:t>Describe the shared responsibility model.</a:t>
            </a:r>
          </a:p>
          <a:p>
            <a:pPr marL="292100" indent="-292100">
              <a:spcBef>
                <a:spcPts val="1200"/>
              </a:spcBef>
            </a:pPr>
            <a:r>
              <a:rPr lang="en-US" sz="2200" dirty="0"/>
              <a:t>Identify appropriate use cases for each cloud service (IaaS, PaaS, SaaS).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FC3FFE7-98FD-C2C2-4D7C-8381C7BF8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8735814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0947E67-FC9D-6086-73F5-21C4DF17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/>
          <a:p>
            <a:r>
              <a:rPr lang="en-US" dirty="0">
                <a:latin typeface="Segoe UI Semibold (Headings)"/>
              </a:rPr>
              <a:t>Infrastructure as a service (IaaS)</a:t>
            </a:r>
            <a:endParaRPr lang="en-US" sz="4000" dirty="0"/>
          </a:p>
        </p:txBody>
      </p:sp>
      <p:pic>
        <p:nvPicPr>
          <p:cNvPr id="12" name="Picture Placeholder 11" descr="IaaS is encompassing the following three icons: Servers and storage, Networking firewalls and security, and Datacenter physical plant and building.">
            <a:extLst>
              <a:ext uri="{FF2B5EF4-FFF2-40B4-BE49-F238E27FC236}">
                <a16:creationId xmlns:a16="http://schemas.microsoft.com/office/drawing/2014/main" id="{ED595AC7-03F2-1B01-8E1E-8141CC5EFA0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/>
          <a:srcRect l="-53974" t="-1632" r="-53974" b="-1632"/>
          <a:stretch/>
        </p:blipFill>
        <p:spPr>
          <a:xfrm>
            <a:off x="0" y="1152525"/>
            <a:ext cx="12192000" cy="34448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1A114B-DE36-D6F3-A40B-4EF805204D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10854380" cy="61555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+mn-lt"/>
                <a:cs typeface="Segoe UI Semilight" panose="020B0402040204020203" pitchFamily="34" charset="0"/>
              </a:rPr>
              <a:t>Build pay-as-you-go IT infrastructure by renting servers, virtual machines, storage, networks, and operating systems from a cloud provider.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36F6C04-52F4-4E70-041F-5F16A95351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2016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1570D2F-4BA7-BFBA-8192-459522F49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/>
          <a:p>
            <a:r>
              <a:rPr lang="en-US" dirty="0">
                <a:latin typeface="Segoe UI Semibold (Headings)"/>
              </a:rPr>
              <a:t>Platform as a service (PaaS)</a:t>
            </a:r>
            <a:endParaRPr lang="en-US" sz="4000" dirty="0"/>
          </a:p>
        </p:txBody>
      </p:sp>
      <p:pic>
        <p:nvPicPr>
          <p:cNvPr id="12" name="Picture Placeholder 11" descr="PaaS encompassing all of IaaS from the previous slide, and adding Operating Systems and Development tools.">
            <a:extLst>
              <a:ext uri="{FF2B5EF4-FFF2-40B4-BE49-F238E27FC236}">
                <a16:creationId xmlns:a16="http://schemas.microsoft.com/office/drawing/2014/main" id="{805B335A-4315-7215-78F1-9E1574AB762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/>
          <a:srcRect l="-27206" t="-5233" r="-27206" b="-766"/>
          <a:stretch/>
        </p:blipFill>
        <p:spPr>
          <a:xfrm>
            <a:off x="0" y="1152525"/>
            <a:ext cx="12192000" cy="34448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334E86A-F407-85F6-93CF-4B3B425664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10854380" cy="61555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+mn-lt"/>
                <a:cs typeface="Segoe UI Semilight" panose="020B0402040204020203" pitchFamily="34" charset="0"/>
              </a:rPr>
              <a:t>Provides an environment for building, testing, and deploying software applications; without focusing on managing underlying infrastructure.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FC92B71-D0DC-15D3-8E06-C6413ADE3B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7125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C36C20-5667-BE3E-B338-92F1906F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 (Headings)"/>
              </a:rPr>
              <a:t>Software as a service (SaaS)</a:t>
            </a:r>
            <a:endParaRPr lang="en-US" dirty="0"/>
          </a:p>
        </p:txBody>
      </p:sp>
      <p:pic>
        <p:nvPicPr>
          <p:cNvPr id="10" name="Picture Placeholder 9" descr="SaaS encompassing all of  the PaaS and IaaS capabilities from the previous slide, and adding the ability to use Hosted applications on any device.">
            <a:extLst>
              <a:ext uri="{FF2B5EF4-FFF2-40B4-BE49-F238E27FC236}">
                <a16:creationId xmlns:a16="http://schemas.microsoft.com/office/drawing/2014/main" id="{F141DE03-5FB2-2EA6-5A8E-31DD5E234E8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/>
          <a:srcRect l="-19767" t="990" r="-19767" b="990"/>
          <a:stretch/>
        </p:blipFill>
        <p:spPr>
          <a:xfrm>
            <a:off x="0" y="1152525"/>
            <a:ext cx="12192000" cy="34448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55D2D2-BC1A-EFDD-2241-228C0E8C35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10854380" cy="61555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+mn-lt"/>
                <a:cs typeface="Segoe UI Semilight" panose="020B0402040204020203" pitchFamily="34" charset="0"/>
              </a:rPr>
              <a:t>Users connect to and use cloud-based apps over the internet: for example, Microsoft Office 365, email, and calendars.</a:t>
            </a:r>
            <a:endParaRPr lang="en-US" sz="2000" dirty="0">
              <a:solidFill>
                <a:schemeClr val="bg1"/>
              </a:solidFill>
              <a:latin typeface="+mn-lt"/>
              <a:cs typeface="Segoe UI Semilight" panose="020B04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D5F6724-FF77-FF3C-85F2-8D4E144D8A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9297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BC9870-EC8E-3692-1C86-3ADEBC4B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responsibility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B69784-4AB8-B83B-C199-7D7F7ABA4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9438" y="1581150"/>
            <a:ext cx="11011601" cy="4691634"/>
          </a:xfrm>
          <a:prstGeom prst="rect">
            <a:avLst/>
          </a:prstGeom>
          <a:noFill/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Graphic 5" descr="Diagram showing the responsibilities of the shared responsibility model.">
            <a:extLst>
              <a:ext uri="{FF2B5EF4-FFF2-40B4-BE49-F238E27FC236}">
                <a16:creationId xmlns:a16="http://schemas.microsoft.com/office/drawing/2014/main" id="{D9F3441A-345C-AB64-6628-3BDCF34D3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5619" y="1608138"/>
            <a:ext cx="7859238" cy="4637660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6B15F30-BA5B-BF5D-B9D4-5C73065FE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6587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911" y="3384610"/>
            <a:ext cx="6345239" cy="615553"/>
          </a:xfrm>
        </p:spPr>
        <p:txBody>
          <a:bodyPr/>
          <a:lstStyle/>
          <a:p>
            <a:r>
              <a:rPr lang="en-US" dirty="0"/>
              <a:t>Learning path outline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6A18954-01B3-E09B-D446-C21E0A9CE8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3273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BD72F8-16C7-EF9F-5ECC-77FBB3F71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service comparison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CAC6FB-E013-79FC-D985-9B1B34ED05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38554"/>
          </a:xfrm>
        </p:spPr>
        <p:txBody>
          <a:bodyPr/>
          <a:lstStyle/>
          <a:p>
            <a:r>
              <a:rPr lang="en-US" sz="2200" dirty="0"/>
              <a:t>IaaS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B2499-DFB3-8FFF-FB11-9E35B9C661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984885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The most flexible cloud service.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You configure and manage the hardware for your application.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2AA3EC-912F-9BA7-D6D6-65005F3044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338554"/>
          </a:xfrm>
        </p:spPr>
        <p:txBody>
          <a:bodyPr/>
          <a:lstStyle/>
          <a:p>
            <a:r>
              <a:rPr lang="en-US" sz="2200" dirty="0"/>
              <a:t>PaaS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CABEF6-849B-890B-22BA-9CAC6CBB5A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1261884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Focus on application development.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Platform management is handled by the cloud provider.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AF6E3E-D8A1-5791-CB35-A2F05AEABB0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338554"/>
          </a:xfrm>
        </p:spPr>
        <p:txBody>
          <a:bodyPr/>
          <a:lstStyle/>
          <a:p>
            <a:r>
              <a:rPr lang="en-US" sz="2200" dirty="0"/>
              <a:t>SaaS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34F8048-3C69-AA89-870A-73614F8272F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984885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Pay-as-you-go pricing model.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Users pay for the software they use on a subscription model.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9775881-C872-3D11-37E7-C10BBFDAC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6814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497AAD-B881-8DD6-1017-5112AF32A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/>
          <a:p>
            <a:r>
              <a:rPr lang="en-US" dirty="0"/>
              <a:t>Learning path 01―outline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C0A6F3-0572-77F3-913E-6A46C2CDBF0E}"/>
              </a:ext>
            </a:extLst>
          </p:cNvPr>
          <p:cNvSpPr txBox="1">
            <a:spLocks/>
          </p:cNvSpPr>
          <p:nvPr/>
        </p:nvSpPr>
        <p:spPr>
          <a:xfrm>
            <a:off x="588261" y="1141997"/>
            <a:ext cx="11011601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>
              <a:buNone/>
            </a:pPr>
            <a:r>
              <a:rPr lang="en-US" sz="2000" dirty="0"/>
              <a:t>You will learn the following concepts:</a:t>
            </a:r>
          </a:p>
        </p:txBody>
      </p:sp>
      <p:sp>
        <p:nvSpPr>
          <p:cNvPr id="6" name="Oval 5" descr="icon of a finger pushing a button">
            <a:extLst>
              <a:ext uri="{FF2B5EF4-FFF2-40B4-BE49-F238E27FC236}">
                <a16:creationId xmlns:a16="http://schemas.microsoft.com/office/drawing/2014/main" id="{BFD46395-0EC5-8BCA-2693-D5467E86B314}"/>
              </a:ext>
            </a:extLst>
          </p:cNvPr>
          <p:cNvSpPr>
            <a:spLocks/>
          </p:cNvSpPr>
          <p:nvPr/>
        </p:nvSpPr>
        <p:spPr bwMode="auto">
          <a:xfrm>
            <a:off x="616710" y="1712228"/>
            <a:ext cx="500890" cy="500890"/>
          </a:xfrm>
          <a:prstGeom prst="ellipse">
            <a:avLst/>
          </a:prstGeom>
          <a:solidFill>
            <a:srgbClr val="FF5C39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2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714F0-FC92-BAD2-21FC-03C9FF8A7144}"/>
              </a:ext>
            </a:extLst>
          </p:cNvPr>
          <p:cNvSpPr txBox="1">
            <a:spLocks/>
          </p:cNvSpPr>
          <p:nvPr/>
        </p:nvSpPr>
        <p:spPr>
          <a:xfrm>
            <a:off x="1278671" y="1809994"/>
            <a:ext cx="4952008" cy="176971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</a:rPr>
              <a:t>Cloud computing</a:t>
            </a:r>
          </a:p>
          <a:p>
            <a:pPr marL="347663" indent="-233363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800" dirty="0"/>
              <a:t>What is cloud computing</a:t>
            </a:r>
          </a:p>
          <a:p>
            <a:pPr marL="347663" indent="-233363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800" dirty="0"/>
              <a:t>Shared responsibility</a:t>
            </a:r>
          </a:p>
          <a:p>
            <a:pPr marL="347663" indent="-233363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800" dirty="0"/>
              <a:t>Cloud models</a:t>
            </a:r>
          </a:p>
          <a:p>
            <a:pPr marL="347663" indent="-233363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800" dirty="0"/>
              <a:t>Capital vs operational costing</a:t>
            </a:r>
          </a:p>
        </p:txBody>
      </p:sp>
      <p:sp>
        <p:nvSpPr>
          <p:cNvPr id="8" name="Oval 7" descr="icon of a finger pushing a button">
            <a:extLst>
              <a:ext uri="{FF2B5EF4-FFF2-40B4-BE49-F238E27FC236}">
                <a16:creationId xmlns:a16="http://schemas.microsoft.com/office/drawing/2014/main" id="{FC4F2B52-E35C-7EAF-50F4-1B5A91A108EE}"/>
              </a:ext>
            </a:extLst>
          </p:cNvPr>
          <p:cNvSpPr>
            <a:spLocks/>
          </p:cNvSpPr>
          <p:nvPr/>
        </p:nvSpPr>
        <p:spPr bwMode="auto">
          <a:xfrm>
            <a:off x="616710" y="3835920"/>
            <a:ext cx="500890" cy="500890"/>
          </a:xfrm>
          <a:prstGeom prst="ellipse">
            <a:avLst/>
          </a:prstGeom>
          <a:solidFill>
            <a:srgbClr val="FF5C39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095BB-4D61-14C0-01D5-658BADCBAB06}"/>
              </a:ext>
            </a:extLst>
          </p:cNvPr>
          <p:cNvSpPr txBox="1">
            <a:spLocks/>
          </p:cNvSpPr>
          <p:nvPr/>
        </p:nvSpPr>
        <p:spPr>
          <a:xfrm>
            <a:off x="1278671" y="3926060"/>
            <a:ext cx="4952008" cy="661720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latin typeface="+mj-lt"/>
              </a:rPr>
              <a:t>Cloud benefits</a:t>
            </a:r>
          </a:p>
          <a:p>
            <a:pPr marL="347663" indent="-233363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800" dirty="0"/>
              <a:t>Benefits of the cloud</a:t>
            </a:r>
          </a:p>
        </p:txBody>
      </p:sp>
      <p:sp>
        <p:nvSpPr>
          <p:cNvPr id="11" name="Oval 10" descr="icon of a finger pushing a button">
            <a:extLst>
              <a:ext uri="{FF2B5EF4-FFF2-40B4-BE49-F238E27FC236}">
                <a16:creationId xmlns:a16="http://schemas.microsoft.com/office/drawing/2014/main" id="{4B7EF41F-6AC4-58DA-5BDD-37341B4844AF}"/>
              </a:ext>
            </a:extLst>
          </p:cNvPr>
          <p:cNvSpPr>
            <a:spLocks/>
          </p:cNvSpPr>
          <p:nvPr/>
        </p:nvSpPr>
        <p:spPr bwMode="auto">
          <a:xfrm>
            <a:off x="616710" y="4851763"/>
            <a:ext cx="500890" cy="500890"/>
          </a:xfrm>
          <a:prstGeom prst="ellipse">
            <a:avLst/>
          </a:prstGeom>
          <a:solidFill>
            <a:srgbClr val="FF5C39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2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D83A29-5A64-F61E-9606-420F30E55D8A}"/>
              </a:ext>
            </a:extLst>
          </p:cNvPr>
          <p:cNvSpPr txBox="1">
            <a:spLocks/>
          </p:cNvSpPr>
          <p:nvPr/>
        </p:nvSpPr>
        <p:spPr>
          <a:xfrm>
            <a:off x="1278672" y="4934131"/>
            <a:ext cx="4952008" cy="661720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latin typeface="+mj-lt"/>
              </a:rPr>
              <a:t>Cloud service types</a:t>
            </a:r>
          </a:p>
          <a:p>
            <a:pPr marL="347663" indent="-233363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800" dirty="0"/>
              <a:t>IaaS, PaaS, and SaaS</a:t>
            </a:r>
          </a:p>
        </p:txBody>
      </p:sp>
      <p:pic>
        <p:nvPicPr>
          <p:cNvPr id="22" name="Graphic 3">
            <a:extLst>
              <a:ext uri="{FF2B5EF4-FFF2-40B4-BE49-F238E27FC236}">
                <a16:creationId xmlns:a16="http://schemas.microsoft.com/office/drawing/2014/main" id="{CEE1C0ED-8223-0284-2D33-ADDE6EB25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64" b="-315"/>
          <a:stretch/>
        </p:blipFill>
        <p:spPr>
          <a:xfrm>
            <a:off x="6966497" y="1806289"/>
            <a:ext cx="3861160" cy="3855382"/>
          </a:xfrm>
          <a:prstGeom prst="rect">
            <a:avLst/>
          </a:prstGeom>
        </p:spPr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6C4BD7EF-D01D-D29C-AF01-C267A708C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911" y="3384610"/>
            <a:ext cx="6345239" cy="615553"/>
          </a:xfrm>
        </p:spPr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80F53DD-CAD4-F74B-1E74-DA53C42E5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190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2023429-03CD-84FB-ECA3-255619DD2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cloud computing?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C0D0A01-4012-5610-2FC5-53EC2C1114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615553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Cloud computing </a:t>
            </a:r>
            <a:r>
              <a:rPr lang="en-US" sz="2000" dirty="0">
                <a:latin typeface="+mn-lt"/>
              </a:rPr>
              <a:t>is the delivery of computing services over the internet, enabling faster innovation, flexible resources, and economies of scale.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DB9271-8F2A-1A93-7584-0F057DD78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4199" y="2311427"/>
            <a:ext cx="11011601" cy="2667365"/>
          </a:xfrm>
          <a:prstGeom prst="rect">
            <a:avLst/>
          </a:prstGeom>
          <a:noFill/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 descr="Group of three icons representing the primary cloud computing services of Compute, Networking, and Storage.">
            <a:extLst>
              <a:ext uri="{FF2B5EF4-FFF2-40B4-BE49-F238E27FC236}">
                <a16:creationId xmlns:a16="http://schemas.microsoft.com/office/drawing/2014/main" id="{C05CDA2C-F177-4D7B-F45E-9D52F7BD61D6}"/>
              </a:ext>
            </a:extLst>
          </p:cNvPr>
          <p:cNvGrpSpPr/>
          <p:nvPr/>
        </p:nvGrpSpPr>
        <p:grpSpPr>
          <a:xfrm>
            <a:off x="2169517" y="2527550"/>
            <a:ext cx="7840965" cy="2235118"/>
            <a:chOff x="2169517" y="2527550"/>
            <a:chExt cx="7840965" cy="2235118"/>
          </a:xfrm>
        </p:grpSpPr>
        <p:pic>
          <p:nvPicPr>
            <p:cNvPr id="27" name="Picture 26" descr="Icon representing racks of servers for compute.">
              <a:extLst>
                <a:ext uri="{FF2B5EF4-FFF2-40B4-BE49-F238E27FC236}">
                  <a16:creationId xmlns:a16="http://schemas.microsoft.com/office/drawing/2014/main" id="{E069FACE-BAC3-3E36-041C-13939868A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9517" y="2529106"/>
              <a:ext cx="1660327" cy="1660327"/>
            </a:xfrm>
            <a:prstGeom prst="rect">
              <a:avLst/>
            </a:prstGeom>
          </p:spPr>
        </p:pic>
        <p:pic>
          <p:nvPicPr>
            <p:cNvPr id="25" name="Picture 24" descr="Bar graphic representing data being stored on cloud servers">
              <a:extLst>
                <a:ext uri="{FF2B5EF4-FFF2-40B4-BE49-F238E27FC236}">
                  <a16:creationId xmlns:a16="http://schemas.microsoft.com/office/drawing/2014/main" id="{2DFC2BF6-4973-7A1B-D107-B974D1A20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0154" y="2527550"/>
              <a:ext cx="1660328" cy="1663438"/>
            </a:xfrm>
            <a:prstGeom prst="rect">
              <a:avLst/>
            </a:prstGeom>
          </p:spPr>
        </p:pic>
        <p:pic>
          <p:nvPicPr>
            <p:cNvPr id="23" name="Picture 22" descr="Picture of two arrows showing data flowing on a network.">
              <a:extLst>
                <a:ext uri="{FF2B5EF4-FFF2-40B4-BE49-F238E27FC236}">
                  <a16:creationId xmlns:a16="http://schemas.microsoft.com/office/drawing/2014/main" id="{C919746F-3EAC-7C93-CBE3-FB1C19BF4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2814" y="2529106"/>
              <a:ext cx="1660327" cy="166032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C9023A9-C852-CAA3-481D-C042C3EFA24A}"/>
                </a:ext>
              </a:extLst>
            </p:cNvPr>
            <p:cNvSpPr txBox="1"/>
            <p:nvPr/>
          </p:nvSpPr>
          <p:spPr>
            <a:xfrm>
              <a:off x="2372521" y="4430269"/>
              <a:ext cx="1254318" cy="3323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Compute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22442B-35DC-B065-3CF5-0BF4B61C7C2D}"/>
                </a:ext>
              </a:extLst>
            </p:cNvPr>
            <p:cNvSpPr txBox="1"/>
            <p:nvPr/>
          </p:nvSpPr>
          <p:spPr>
            <a:xfrm>
              <a:off x="8659117" y="4430269"/>
              <a:ext cx="1042401" cy="3323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Storage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25832A-B99A-AB1B-4EEF-CD70EFF6D57B}"/>
                </a:ext>
              </a:extLst>
            </p:cNvPr>
            <p:cNvSpPr txBox="1"/>
            <p:nvPr/>
          </p:nvSpPr>
          <p:spPr>
            <a:xfrm>
              <a:off x="5348337" y="4430269"/>
              <a:ext cx="1589281" cy="3323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Networking</a:t>
              </a:r>
            </a:p>
          </p:txBody>
        </p:sp>
      </p:grp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A0617CE6-053F-B9F4-70C0-05558F94C9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0292805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7267A33-2D63-6B8D-43CE-675505D5A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cloud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B800F71-B561-BA25-3E83-782026B540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3077766"/>
          </a:xfrm>
        </p:spPr>
        <p:txBody>
          <a:bodyPr/>
          <a:lstStyle/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Organizations create a cloud environment in their datacenter.</a:t>
            </a:r>
          </a:p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Organizations are responsible for operating the services they provide.</a:t>
            </a:r>
          </a:p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Does not provide access to users outside of the organization.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468B9A-AC51-7099-4DDB-EB312B5F4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064000" y="1581150"/>
            <a:ext cx="7535862" cy="443072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64348E1-2F3C-58EE-FE0B-D4A5F9107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533" t="-3425" r="-116533" b="-3425"/>
          <a:stretch/>
        </p:blipFill>
        <p:spPr>
          <a:xfrm>
            <a:off x="4064000" y="1581150"/>
            <a:ext cx="7535863" cy="443071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C1801CF-12FF-FEA1-F445-15EC2971B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4882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591182-DBA0-D27C-33B1-169E49566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cloud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060A702-2E1B-F2B0-91FE-ED9BE5B51F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289300" cy="2769989"/>
          </a:xfrm>
        </p:spPr>
        <p:txBody>
          <a:bodyPr/>
          <a:lstStyle/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Owned by cloud services or hosting provider.</a:t>
            </a:r>
          </a:p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Provides resources and services to multiple </a:t>
            </a:r>
            <a:r>
              <a:rPr lang="en-US" sz="2000">
                <a:latin typeface="+mn-lt"/>
              </a:rPr>
              <a:t>organizations and </a:t>
            </a:r>
            <a:r>
              <a:rPr lang="en-US" sz="2000" dirty="0">
                <a:latin typeface="+mn-lt"/>
              </a:rPr>
              <a:t>users.</a:t>
            </a:r>
          </a:p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Accessed via secure network connection (typically </a:t>
            </a:r>
            <a:r>
              <a:rPr lang="en-US" sz="2000">
                <a:latin typeface="+mn-lt"/>
              </a:rPr>
              <a:t>over the internet</a:t>
            </a:r>
            <a:r>
              <a:rPr lang="en-US" sz="2000" dirty="0">
                <a:latin typeface="+mn-lt"/>
              </a:rPr>
              <a:t>).</a:t>
            </a:r>
          </a:p>
        </p:txBody>
      </p:sp>
      <p:pic>
        <p:nvPicPr>
          <p:cNvPr id="12" name="Picture Placeholder 11" descr="Multiple hands hold data up to servers in the clouds.">
            <a:extLst>
              <a:ext uri="{FF2B5EF4-FFF2-40B4-BE49-F238E27FC236}">
                <a16:creationId xmlns:a16="http://schemas.microsoft.com/office/drawing/2014/main" id="{292D9EE7-2B7D-0F7F-E5EB-9499F60BBC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35" t="-20303" r="-19535" b="-20303"/>
          <a:stretch/>
        </p:blipFill>
        <p:spPr>
          <a:xfrm>
            <a:off x="4064000" y="1581150"/>
            <a:ext cx="7535863" cy="443071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6165264-67FC-15D6-E203-409E758B8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964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7DB7452-CCD5-7000-9ED8-2B97B7565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3030"/>
                </a:solidFill>
                <a:latin typeface="Segoe UI Semibold (Headings)"/>
              </a:rPr>
              <a:t>Hybrid cloud</a:t>
            </a:r>
            <a:endParaRPr lang="en-US" dirty="0"/>
          </a:p>
        </p:txBody>
      </p:sp>
      <p:pic>
        <p:nvPicPr>
          <p:cNvPr id="12" name="Picture Placeholder 11" descr="The public cloud image and private cloud image are connected with a plus sign, demonstrating that a hybrid cloud is a combination of the two.">
            <a:extLst>
              <a:ext uri="{FF2B5EF4-FFF2-40B4-BE49-F238E27FC236}">
                <a16:creationId xmlns:a16="http://schemas.microsoft.com/office/drawing/2014/main" id="{82CE542A-F0AF-D7B4-7A47-48DD4BF3E717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171" t="-211" r="-44171" b="-211"/>
          <a:stretch/>
        </p:blipFill>
        <p:spPr>
          <a:xfrm>
            <a:off x="0" y="1152525"/>
            <a:ext cx="12192000" cy="34448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639F9-40A9-E90F-85D5-7F33E4F00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10854380" cy="61555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Combines </a:t>
            </a:r>
            <a:r>
              <a:rPr lang="en-US" sz="2000" b="1" dirty="0"/>
              <a:t>public</a:t>
            </a:r>
            <a:r>
              <a:rPr lang="en-US" sz="2000" dirty="0"/>
              <a:t> and </a:t>
            </a:r>
            <a:r>
              <a:rPr lang="en-US" sz="2000" b="1" dirty="0"/>
              <a:t>private</a:t>
            </a:r>
            <a:r>
              <a:rPr lang="en-US" sz="2000" dirty="0"/>
              <a:t> clouds to allow applications to run in the most appropriate location.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9151EBE-CF2E-7408-EF64-0F0E18DCF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8216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F7C73B-0D02-9A68-2D94-3B91B0866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model comparison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3C0CA6-2017-FF66-4253-744B870F95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38554"/>
          </a:xfrm>
        </p:spPr>
        <p:txBody>
          <a:bodyPr/>
          <a:lstStyle/>
          <a:p>
            <a:r>
              <a:rPr lang="en-US" sz="2200" dirty="0"/>
              <a:t>Public cloud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3C8FF0-A4BF-6895-4BF1-2164A2D19D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20287" cy="1969770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No capital expenditures to scale up.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Applications can be quickly provisioned and deprovisioned.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Organizations pay only for what they use.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D8AD65-C9AC-E253-00F5-422B742E97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338554"/>
          </a:xfrm>
        </p:spPr>
        <p:txBody>
          <a:bodyPr/>
          <a:lstStyle/>
          <a:p>
            <a:r>
              <a:rPr lang="en-US" sz="2200" dirty="0"/>
              <a:t>Private cloud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D4F6AB0-04DD-F798-F436-C854717C36D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20287" cy="2523768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Hardware must be purchased for start-up and maintenance.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Organizations have complete control over resources and security. 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Organizations are responsible for hardware maintenance and updates.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42A8320-A7E3-06D2-F9AD-C31822CCC7D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338554"/>
          </a:xfrm>
        </p:spPr>
        <p:txBody>
          <a:bodyPr/>
          <a:lstStyle/>
          <a:p>
            <a:r>
              <a:rPr lang="en-US" sz="2200" dirty="0"/>
              <a:t>Hybrid cloud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3DFD21B-DD00-B181-8984-4B9AFF9E0A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20287" cy="1969770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Provides the most flexibility.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Organizations determine where to run their applications.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Organizations control security, compliance, or legal requirements.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94D38FD-87B8-5033-19F3-55C1F5D648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281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2172</Words>
  <Application>Microsoft Office PowerPoint</Application>
  <PresentationFormat>Widescreen</PresentationFormat>
  <Paragraphs>248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Segoe UI</vt:lpstr>
      <vt:lpstr>Segoe UI Light</vt:lpstr>
      <vt:lpstr>Segoe UI Semibold</vt:lpstr>
      <vt:lpstr>Segoe UI Semibold (Headings)</vt:lpstr>
      <vt:lpstr>Wingdings</vt:lpstr>
      <vt:lpstr>1_LIGHT MODE</vt:lpstr>
      <vt:lpstr>AZ-900T00 Learning path 01:  Cloud concepts</vt:lpstr>
      <vt:lpstr>Learning path outline</vt:lpstr>
      <vt:lpstr>Learning path 01―outline</vt:lpstr>
      <vt:lpstr>Cloud computing</vt:lpstr>
      <vt:lpstr>What is cloud computing?</vt:lpstr>
      <vt:lpstr>Private cloud</vt:lpstr>
      <vt:lpstr>Public cloud</vt:lpstr>
      <vt:lpstr>Hybrid cloud</vt:lpstr>
      <vt:lpstr>Cloud model comparison</vt:lpstr>
      <vt:lpstr>Compare CapEx vs. OpEx</vt:lpstr>
      <vt:lpstr>Consumption-based model</vt:lpstr>
      <vt:lpstr>Cloud benefits</vt:lpstr>
      <vt:lpstr>Cloud benefits </vt:lpstr>
      <vt:lpstr>Cloud service types</vt:lpstr>
      <vt:lpstr>Cloud services―objective domain</vt:lpstr>
      <vt:lpstr>Infrastructure as a service (IaaS)</vt:lpstr>
      <vt:lpstr>Platform as a service (PaaS)</vt:lpstr>
      <vt:lpstr>Software as a service (SaaS)</vt:lpstr>
      <vt:lpstr>Shared responsibility model</vt:lpstr>
      <vt:lpstr>Cloud service comparison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2023-10-03T15:02:57Z</dcterms:created>
  <dcterms:modified xsi:type="dcterms:W3CDTF">2024-07-07T08:47:13Z</dcterms:modified>
</cp:coreProperties>
</file>